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Lst>
  <p:sldSz cy="6858000" cx="990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632e6926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d632e6926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632e69268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632e692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777332" y="-270669"/>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251054" y="2203053"/>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917179" y="128985"/>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4211340" y="987427"/>
            <a:ext cx="5014913"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5.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0" y="0"/>
            <a:ext cx="9905999" cy="636057"/>
          </a:xfrm>
          <a:prstGeom prst="rect">
            <a:avLst/>
          </a:prstGeom>
          <a:noFill/>
          <a:ln>
            <a:noFill/>
          </a:ln>
        </p:spPr>
      </p:pic>
      <p:pic>
        <p:nvPicPr>
          <p:cNvPr id="85" name="Google Shape;85;p13"/>
          <p:cNvPicPr preferRelativeResize="0"/>
          <p:nvPr/>
        </p:nvPicPr>
        <p:blipFill rotWithShape="1">
          <a:blip r:embed="rId4">
            <a:alphaModFix/>
          </a:blip>
          <a:srcRect b="0" l="0" r="0" t="0"/>
          <a:stretch/>
        </p:blipFill>
        <p:spPr>
          <a:xfrm>
            <a:off x="0" y="5949950"/>
            <a:ext cx="9905999" cy="908050"/>
          </a:xfrm>
          <a:prstGeom prst="rect">
            <a:avLst/>
          </a:prstGeom>
          <a:noFill/>
          <a:ln>
            <a:noFill/>
          </a:ln>
        </p:spPr>
      </p:pic>
      <p:sp>
        <p:nvSpPr>
          <p:cNvPr id="86" name="Google Shape;86;p13"/>
          <p:cNvSpPr/>
          <p:nvPr/>
        </p:nvSpPr>
        <p:spPr>
          <a:xfrm>
            <a:off x="1036950" y="222625"/>
            <a:ext cx="7832100" cy="495600"/>
          </a:xfrm>
          <a:prstGeom prst="roundRect">
            <a:avLst>
              <a:gd fmla="val 26892"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Deep learning of Indoor Radio Link Quality Prediction in Wireless Networks using Floor Plans</a:t>
            </a:r>
            <a:endParaRPr b="1" sz="1500">
              <a:solidFill>
                <a:schemeClr val="lt1"/>
              </a:solidFill>
              <a:latin typeface="Calibri"/>
              <a:ea typeface="Calibri"/>
              <a:cs typeface="Calibri"/>
              <a:sym typeface="Calibri"/>
            </a:endParaRPr>
          </a:p>
          <a:p>
            <a:pPr indent="0" lvl="0" marL="0" rtl="0" algn="ctr">
              <a:spcBef>
                <a:spcPts val="0"/>
              </a:spcBef>
              <a:spcAft>
                <a:spcPts val="0"/>
              </a:spcAft>
              <a:buNone/>
            </a:pPr>
            <a:r>
              <a:rPr b="1" i="1" lang="en-US" sz="1500">
                <a:solidFill>
                  <a:schemeClr val="lt1"/>
                </a:solidFill>
                <a:latin typeface="Calibri"/>
                <a:ea typeface="Calibri"/>
                <a:cs typeface="Calibri"/>
                <a:sym typeface="Calibri"/>
              </a:rPr>
              <a:t>Authors: Yaqoob Ansari, Nouha Tiyal	Advisors: Saquib Razak, Eduardo Feo Flushing</a:t>
            </a:r>
            <a:endParaRPr b="1" i="1" sz="1500">
              <a:solidFill>
                <a:schemeClr val="lt1"/>
              </a:solidFill>
              <a:latin typeface="Calibri"/>
              <a:ea typeface="Calibri"/>
              <a:cs typeface="Calibri"/>
              <a:sym typeface="Calibri"/>
            </a:endParaRPr>
          </a:p>
        </p:txBody>
      </p:sp>
      <p:sp>
        <p:nvSpPr>
          <p:cNvPr id="87" name="Google Shape;87;p13"/>
          <p:cNvSpPr/>
          <p:nvPr/>
        </p:nvSpPr>
        <p:spPr>
          <a:xfrm>
            <a:off x="320750" y="1768075"/>
            <a:ext cx="3046200" cy="1937100"/>
          </a:xfrm>
          <a:prstGeom prst="roundRect">
            <a:avLst>
              <a:gd fmla="val 16667"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Voxels =&gt;</a:t>
            </a:r>
            <a:r>
              <a:rPr lang="en-US" sz="1200">
                <a:solidFill>
                  <a:schemeClr val="dk1"/>
                </a:solidFill>
                <a:latin typeface="Calibri"/>
                <a:ea typeface="Calibri"/>
                <a:cs typeface="Calibri"/>
                <a:sym typeface="Calibri"/>
              </a:rPr>
              <a:t> similar to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pixels but for 3D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images.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=&gt;</a:t>
            </a:r>
            <a:r>
              <a:rPr lang="en-US" sz="1200">
                <a:solidFill>
                  <a:schemeClr val="dk1"/>
                </a:solidFill>
                <a:latin typeface="Calibri"/>
                <a:ea typeface="Calibri"/>
                <a:cs typeface="Calibri"/>
                <a:sym typeface="Calibri"/>
              </a:rPr>
              <a:t> The 3D floor-plan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was constructed and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voxelized then was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marked with locations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of the access poi</a:t>
            </a:r>
            <a:r>
              <a:rPr lang="en-US" sz="1200">
                <a:solidFill>
                  <a:schemeClr val="dk1"/>
                </a:solidFill>
                <a:latin typeface="Calibri"/>
                <a:ea typeface="Calibri"/>
                <a:cs typeface="Calibri"/>
                <a:sym typeface="Calibri"/>
              </a:rPr>
              <a:t>nt and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data sampling points. </a:t>
            </a:r>
            <a:endParaRPr sz="1200">
              <a:solidFill>
                <a:schemeClr val="dk1"/>
              </a:solidFill>
              <a:latin typeface="Calibri"/>
              <a:ea typeface="Calibri"/>
              <a:cs typeface="Calibri"/>
              <a:sym typeface="Calibri"/>
            </a:endParaRPr>
          </a:p>
        </p:txBody>
      </p:sp>
      <p:sp>
        <p:nvSpPr>
          <p:cNvPr id="88" name="Google Shape;88;p13"/>
          <p:cNvSpPr/>
          <p:nvPr/>
        </p:nvSpPr>
        <p:spPr>
          <a:xfrm>
            <a:off x="358400" y="4036800"/>
            <a:ext cx="3008700" cy="1804200"/>
          </a:xfrm>
          <a:prstGeom prst="roundRect">
            <a:avLst>
              <a:gd fmla="val 16667"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Three models were created with varying neuron density.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best performing model:</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ADAM optimizer</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Architecture: 2 conv, 2 dense layers.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Loss: </a:t>
            </a:r>
            <a:r>
              <a:rPr b="1" lang="en-US" sz="1200">
                <a:solidFill>
                  <a:schemeClr val="dk1"/>
                </a:solidFill>
                <a:latin typeface="Calibri"/>
                <a:ea typeface="Calibri"/>
                <a:cs typeface="Calibri"/>
                <a:sym typeface="Calibri"/>
              </a:rPr>
              <a:t>5.5 dBms</a:t>
            </a:r>
            <a:r>
              <a:rPr lang="en-US" sz="1200">
                <a:solidFill>
                  <a:schemeClr val="dk1"/>
                </a:solidFill>
                <a:latin typeface="Calibri"/>
                <a:ea typeface="Calibri"/>
                <a:cs typeface="Calibri"/>
                <a:sym typeface="Calibri"/>
              </a:rPr>
              <a:t> [MAE]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Great accuracy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Good generalization property.</a:t>
            </a:r>
            <a:endParaRPr sz="1200">
              <a:solidFill>
                <a:schemeClr val="dk1"/>
              </a:solidFill>
              <a:latin typeface="Calibri"/>
              <a:ea typeface="Calibri"/>
              <a:cs typeface="Calibri"/>
              <a:sym typeface="Calibri"/>
            </a:endParaRPr>
          </a:p>
        </p:txBody>
      </p:sp>
      <p:sp>
        <p:nvSpPr>
          <p:cNvPr id="89" name="Google Shape;89;p13"/>
          <p:cNvSpPr/>
          <p:nvPr/>
        </p:nvSpPr>
        <p:spPr>
          <a:xfrm>
            <a:off x="5745625" y="1768075"/>
            <a:ext cx="3975900" cy="2776800"/>
          </a:xfrm>
          <a:prstGeom prst="roundRect">
            <a:avLst>
              <a:gd fmla="val 16667"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RSS =&gt;</a:t>
            </a:r>
            <a:r>
              <a:rPr lang="en-US" sz="1200">
                <a:solidFill>
                  <a:schemeClr val="dk1"/>
                </a:solidFill>
                <a:latin typeface="Calibri"/>
                <a:ea typeface="Calibri"/>
                <a:cs typeface="Calibri"/>
                <a:sym typeface="Calibri"/>
              </a:rPr>
              <a:t> The data collected was the Received Signal Strength (RSS) of the network.</a:t>
            </a:r>
            <a:endParaRPr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Data Collection =&gt;</a:t>
            </a:r>
            <a:r>
              <a:rPr lang="en-US" sz="1200">
                <a:latin typeface="Calibri"/>
                <a:ea typeface="Calibri"/>
                <a:cs typeface="Calibri"/>
                <a:sym typeface="Calibri"/>
              </a:rPr>
              <a:t> At</a:t>
            </a:r>
            <a:r>
              <a:rPr lang="en-US" sz="1200">
                <a:latin typeface="Calibri"/>
                <a:ea typeface="Calibri"/>
                <a:cs typeface="Calibri"/>
                <a:sym typeface="Calibri"/>
              </a:rPr>
              <a:t> marked sites, each around 15cm apart (1712 sites in total), over a duration of 1min/site.</a:t>
            </a:r>
            <a:endParaRPr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Data Processing =&gt;</a:t>
            </a:r>
            <a:r>
              <a:rPr lang="en-US" sz="1200">
                <a:latin typeface="Calibri"/>
                <a:ea typeface="Calibri"/>
                <a:cs typeface="Calibri"/>
                <a:sym typeface="Calibri"/>
              </a:rPr>
              <a:t> </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US" sz="1200">
                <a:latin typeface="Calibri"/>
                <a:ea typeface="Calibri"/>
                <a:cs typeface="Calibri"/>
                <a:sym typeface="Calibri"/>
              </a:rPr>
              <a:t>The data was filtered for outliers using IQD method.</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US" sz="1200">
                <a:latin typeface="Calibri"/>
                <a:ea typeface="Calibri"/>
                <a:cs typeface="Calibri"/>
                <a:sym typeface="Calibri"/>
              </a:rPr>
              <a:t>The mean value of filtered RSS values was kept for each location.</a:t>
            </a:r>
            <a:endParaRPr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Data Augmentation =&gt;</a:t>
            </a:r>
            <a:r>
              <a:rPr lang="en-US" sz="1200">
                <a:latin typeface="Calibri"/>
                <a:ea typeface="Calibri"/>
                <a:cs typeface="Calibri"/>
                <a:sym typeface="Calibri"/>
              </a:rPr>
              <a:t>  Artificial samples were added based on the raw dataset distribution in order to </a:t>
            </a:r>
            <a:r>
              <a:rPr lang="en-US" sz="1200">
                <a:latin typeface="Calibri"/>
                <a:ea typeface="Calibri"/>
                <a:cs typeface="Calibri"/>
                <a:sym typeface="Calibri"/>
              </a:rPr>
              <a:t>balance it and ensure holistic model training.</a:t>
            </a:r>
            <a:endParaRPr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AOI =&gt;</a:t>
            </a:r>
            <a:r>
              <a:rPr lang="en-US" sz="1200">
                <a:latin typeface="Calibri"/>
                <a:ea typeface="Calibri"/>
                <a:cs typeface="Calibri"/>
                <a:sym typeface="Calibri"/>
              </a:rPr>
              <a:t> Data points were also assigned values based on their distance from the access points.</a:t>
            </a:r>
            <a:endParaRPr sz="1200">
              <a:latin typeface="Calibri"/>
              <a:ea typeface="Calibri"/>
              <a:cs typeface="Calibri"/>
              <a:sym typeface="Calibri"/>
            </a:endParaRPr>
          </a:p>
        </p:txBody>
      </p:sp>
      <p:sp>
        <p:nvSpPr>
          <p:cNvPr id="90" name="Google Shape;90;p13"/>
          <p:cNvSpPr txBox="1"/>
          <p:nvPr/>
        </p:nvSpPr>
        <p:spPr>
          <a:xfrm>
            <a:off x="184500" y="755350"/>
            <a:ext cx="9537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Calibri"/>
                <a:ea typeface="Calibri"/>
                <a:cs typeface="Calibri"/>
                <a:sym typeface="Calibri"/>
              </a:rPr>
              <a:t>The research aims to provide a neural network model that predicts network strength given a floor plan and a transmitter location, the model can help solve several problems including optimal placement of access points, detecting network blind spots, etc. and can be an alternative to computationally intensive solutions such as raytracing.</a:t>
            </a:r>
            <a:endParaRPr>
              <a:latin typeface="Calibri"/>
              <a:ea typeface="Calibri"/>
              <a:cs typeface="Calibri"/>
              <a:sym typeface="Calibri"/>
            </a:endParaRPr>
          </a:p>
        </p:txBody>
      </p:sp>
      <p:sp>
        <p:nvSpPr>
          <p:cNvPr id="91" name="Google Shape;91;p13"/>
          <p:cNvSpPr/>
          <p:nvPr/>
        </p:nvSpPr>
        <p:spPr>
          <a:xfrm>
            <a:off x="929300" y="1623800"/>
            <a:ext cx="1866900" cy="2535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1"/>
                </a:solidFill>
              </a:rPr>
              <a:t>Floorplan Generation</a:t>
            </a:r>
            <a:endParaRPr>
              <a:solidFill>
                <a:schemeClr val="accent1"/>
              </a:solidFill>
            </a:endParaRPr>
          </a:p>
        </p:txBody>
      </p:sp>
      <p:sp>
        <p:nvSpPr>
          <p:cNvPr id="92" name="Google Shape;92;p13"/>
          <p:cNvSpPr/>
          <p:nvPr/>
        </p:nvSpPr>
        <p:spPr>
          <a:xfrm>
            <a:off x="929300" y="3876475"/>
            <a:ext cx="1866900" cy="2535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1"/>
                </a:solidFill>
              </a:rPr>
              <a:t>Model &amp; Results</a:t>
            </a:r>
            <a:endParaRPr>
              <a:solidFill>
                <a:schemeClr val="accent1"/>
              </a:solidFill>
            </a:endParaRPr>
          </a:p>
        </p:txBody>
      </p:sp>
      <p:pic>
        <p:nvPicPr>
          <p:cNvPr id="93" name="Google Shape;93;p13"/>
          <p:cNvPicPr preferRelativeResize="0"/>
          <p:nvPr/>
        </p:nvPicPr>
        <p:blipFill>
          <a:blip r:embed="rId5">
            <a:alphaModFix/>
          </a:blip>
          <a:stretch>
            <a:fillRect/>
          </a:stretch>
        </p:blipFill>
        <p:spPr>
          <a:xfrm>
            <a:off x="4208973" y="2130925"/>
            <a:ext cx="1257300" cy="1211407"/>
          </a:xfrm>
          <a:prstGeom prst="rect">
            <a:avLst/>
          </a:prstGeom>
          <a:noFill/>
          <a:ln cap="flat" cmpd="sng" w="19050">
            <a:solidFill>
              <a:schemeClr val="accent1"/>
            </a:solidFill>
            <a:prstDash val="solid"/>
            <a:round/>
            <a:headEnd len="sm" w="sm" type="none"/>
            <a:tailEnd len="sm" w="sm" type="none"/>
          </a:ln>
        </p:spPr>
      </p:pic>
      <p:pic>
        <p:nvPicPr>
          <p:cNvPr id="94" name="Google Shape;94;p13"/>
          <p:cNvPicPr preferRelativeResize="0"/>
          <p:nvPr/>
        </p:nvPicPr>
        <p:blipFill>
          <a:blip r:embed="rId6">
            <a:alphaModFix/>
          </a:blip>
          <a:stretch>
            <a:fillRect/>
          </a:stretch>
        </p:blipFill>
        <p:spPr>
          <a:xfrm>
            <a:off x="3413175" y="3665577"/>
            <a:ext cx="1257300" cy="2096798"/>
          </a:xfrm>
          <a:prstGeom prst="rect">
            <a:avLst/>
          </a:prstGeom>
          <a:noFill/>
          <a:ln cap="flat" cmpd="sng" w="9525">
            <a:solidFill>
              <a:schemeClr val="lt1"/>
            </a:solidFill>
            <a:prstDash val="solid"/>
            <a:round/>
            <a:headEnd len="sm" w="sm" type="none"/>
            <a:tailEnd len="sm" w="sm" type="none"/>
          </a:ln>
        </p:spPr>
      </p:pic>
      <p:pic>
        <p:nvPicPr>
          <p:cNvPr id="95" name="Google Shape;95;p13"/>
          <p:cNvPicPr preferRelativeResize="0"/>
          <p:nvPr/>
        </p:nvPicPr>
        <p:blipFill rotWithShape="1">
          <a:blip r:embed="rId7">
            <a:alphaModFix/>
          </a:blip>
          <a:srcRect b="6222" l="7753" r="10023" t="10817"/>
          <a:stretch/>
        </p:blipFill>
        <p:spPr>
          <a:xfrm>
            <a:off x="2014900" y="1995225"/>
            <a:ext cx="1538975" cy="1482793"/>
          </a:xfrm>
          <a:prstGeom prst="rect">
            <a:avLst/>
          </a:prstGeom>
          <a:noFill/>
          <a:ln cap="flat" cmpd="sng" w="19050">
            <a:solidFill>
              <a:schemeClr val="accent1"/>
            </a:solidFill>
            <a:prstDash val="solid"/>
            <a:round/>
            <a:headEnd len="sm" w="sm" type="none"/>
            <a:tailEnd len="sm" w="sm" type="none"/>
          </a:ln>
        </p:spPr>
      </p:pic>
      <p:sp>
        <p:nvSpPr>
          <p:cNvPr id="96" name="Google Shape;96;p13"/>
          <p:cNvSpPr/>
          <p:nvPr/>
        </p:nvSpPr>
        <p:spPr>
          <a:xfrm>
            <a:off x="3609300" y="2704425"/>
            <a:ext cx="547800" cy="163200"/>
          </a:xfrm>
          <a:prstGeom prst="rightArrow">
            <a:avLst>
              <a:gd fmla="val 50000" name="adj1"/>
              <a:gd fmla="val 50000" name="adj2"/>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6797725" y="1623800"/>
            <a:ext cx="1866900" cy="2535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accent1"/>
                </a:solidFill>
              </a:rPr>
              <a:t>Data Generation</a:t>
            </a:r>
            <a:endParaRPr>
              <a:solidFill>
                <a:schemeClr val="accent1"/>
              </a:solidFill>
            </a:endParaRPr>
          </a:p>
        </p:txBody>
      </p:sp>
      <p:pic>
        <p:nvPicPr>
          <p:cNvPr id="98" name="Google Shape;98;p13"/>
          <p:cNvPicPr preferRelativeResize="0"/>
          <p:nvPr/>
        </p:nvPicPr>
        <p:blipFill>
          <a:blip r:embed="rId8">
            <a:alphaModFix/>
          </a:blip>
          <a:stretch>
            <a:fillRect/>
          </a:stretch>
        </p:blipFill>
        <p:spPr>
          <a:xfrm rot="5400000">
            <a:off x="4039675" y="4227350"/>
            <a:ext cx="2290676" cy="936625"/>
          </a:xfrm>
          <a:prstGeom prst="rect">
            <a:avLst/>
          </a:prstGeom>
          <a:noFill/>
          <a:ln cap="flat" cmpd="sng" w="19050">
            <a:solidFill>
              <a:schemeClr val="accent1"/>
            </a:solidFill>
            <a:prstDash val="solid"/>
            <a:round/>
            <a:headEnd len="sm" w="sm" type="none"/>
            <a:tailEnd len="sm" w="sm" type="none"/>
          </a:ln>
        </p:spPr>
      </p:pic>
      <p:sp>
        <p:nvSpPr>
          <p:cNvPr id="99" name="Google Shape;99;p13"/>
          <p:cNvSpPr/>
          <p:nvPr/>
        </p:nvSpPr>
        <p:spPr>
          <a:xfrm>
            <a:off x="6783025" y="4884450"/>
            <a:ext cx="6960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Distance from AP</a:t>
            </a:r>
            <a:endParaRPr sz="800">
              <a:latin typeface="Calibri"/>
              <a:ea typeface="Calibri"/>
              <a:cs typeface="Calibri"/>
              <a:sym typeface="Calibri"/>
            </a:endParaRPr>
          </a:p>
        </p:txBody>
      </p:sp>
      <p:sp>
        <p:nvSpPr>
          <p:cNvPr id="100" name="Google Shape;100;p13"/>
          <p:cNvSpPr/>
          <p:nvPr/>
        </p:nvSpPr>
        <p:spPr>
          <a:xfrm>
            <a:off x="6783024" y="5200800"/>
            <a:ext cx="4575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AOI Value</a:t>
            </a:r>
            <a:endParaRPr sz="800">
              <a:latin typeface="Calibri"/>
              <a:ea typeface="Calibri"/>
              <a:cs typeface="Calibri"/>
              <a:sym typeface="Calibri"/>
            </a:endParaRPr>
          </a:p>
        </p:txBody>
      </p:sp>
      <p:sp>
        <p:nvSpPr>
          <p:cNvPr id="101" name="Google Shape;101;p13"/>
          <p:cNvSpPr/>
          <p:nvPr/>
        </p:nvSpPr>
        <p:spPr>
          <a:xfrm>
            <a:off x="5984250" y="5042650"/>
            <a:ext cx="6303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Sender Location</a:t>
            </a:r>
            <a:endParaRPr sz="800">
              <a:latin typeface="Calibri"/>
              <a:ea typeface="Calibri"/>
              <a:cs typeface="Calibri"/>
              <a:sym typeface="Calibri"/>
            </a:endParaRPr>
          </a:p>
        </p:txBody>
      </p:sp>
      <p:sp>
        <p:nvSpPr>
          <p:cNvPr id="102" name="Google Shape;102;p13"/>
          <p:cNvSpPr/>
          <p:nvPr/>
        </p:nvSpPr>
        <p:spPr>
          <a:xfrm rot="-5400000">
            <a:off x="5426875" y="5371565"/>
            <a:ext cx="810300" cy="1524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latin typeface="Calibri"/>
                <a:ea typeface="Calibri"/>
                <a:cs typeface="Calibri"/>
                <a:sym typeface="Calibri"/>
              </a:rPr>
              <a:t>Raw Input</a:t>
            </a:r>
            <a:endParaRPr sz="800">
              <a:latin typeface="Calibri"/>
              <a:ea typeface="Calibri"/>
              <a:cs typeface="Calibri"/>
              <a:sym typeface="Calibri"/>
            </a:endParaRPr>
          </a:p>
        </p:txBody>
      </p:sp>
      <p:sp>
        <p:nvSpPr>
          <p:cNvPr id="103" name="Google Shape;103;p13"/>
          <p:cNvSpPr/>
          <p:nvPr/>
        </p:nvSpPr>
        <p:spPr>
          <a:xfrm>
            <a:off x="8623284" y="5071893"/>
            <a:ext cx="510000" cy="393300"/>
          </a:xfrm>
          <a:prstGeom prst="roundRect">
            <a:avLst>
              <a:gd fmla="val 16667" name="adj"/>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solidFill>
                  <a:schemeClr val="lt1"/>
                </a:solidFill>
                <a:latin typeface="Calibri"/>
                <a:ea typeface="Calibri"/>
                <a:cs typeface="Calibri"/>
                <a:sym typeface="Calibri"/>
              </a:rPr>
              <a:t>Model </a:t>
            </a:r>
            <a:endParaRPr sz="800">
              <a:solidFill>
                <a:schemeClr val="lt1"/>
              </a:solidFill>
              <a:latin typeface="Calibri"/>
              <a:ea typeface="Calibri"/>
              <a:cs typeface="Calibri"/>
              <a:sym typeface="Calibri"/>
            </a:endParaRPr>
          </a:p>
        </p:txBody>
      </p:sp>
      <p:sp>
        <p:nvSpPr>
          <p:cNvPr id="104" name="Google Shape;104;p13"/>
          <p:cNvSpPr/>
          <p:nvPr/>
        </p:nvSpPr>
        <p:spPr>
          <a:xfrm>
            <a:off x="5984244" y="5593700"/>
            <a:ext cx="12564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latin typeface="Calibri"/>
                <a:ea typeface="Calibri"/>
                <a:cs typeface="Calibri"/>
                <a:sym typeface="Calibri"/>
              </a:rPr>
              <a:t>Floor Plan</a:t>
            </a:r>
            <a:endParaRPr sz="800">
              <a:latin typeface="Calibri"/>
              <a:ea typeface="Calibri"/>
              <a:cs typeface="Calibri"/>
              <a:sym typeface="Calibri"/>
            </a:endParaRPr>
          </a:p>
        </p:txBody>
      </p:sp>
      <p:cxnSp>
        <p:nvCxnSpPr>
          <p:cNvPr id="105" name="Google Shape;105;p13"/>
          <p:cNvCxnSpPr>
            <a:stCxn id="101" idx="3"/>
            <a:endCxn id="100" idx="1"/>
          </p:cNvCxnSpPr>
          <p:nvPr/>
        </p:nvCxnSpPr>
        <p:spPr>
          <a:xfrm>
            <a:off x="6614550" y="5174650"/>
            <a:ext cx="168600" cy="158100"/>
          </a:xfrm>
          <a:prstGeom prst="straightConnector1">
            <a:avLst/>
          </a:prstGeom>
          <a:noFill/>
          <a:ln cap="flat" cmpd="sng" w="9525">
            <a:solidFill>
              <a:schemeClr val="dk2"/>
            </a:solidFill>
            <a:prstDash val="solid"/>
            <a:round/>
            <a:headEnd len="med" w="med" type="none"/>
            <a:tailEnd len="med" w="med" type="triangle"/>
          </a:ln>
        </p:spPr>
      </p:cxnSp>
      <p:cxnSp>
        <p:nvCxnSpPr>
          <p:cNvPr id="106" name="Google Shape;106;p13"/>
          <p:cNvCxnSpPr>
            <a:stCxn id="101" idx="3"/>
            <a:endCxn id="99" idx="1"/>
          </p:cNvCxnSpPr>
          <p:nvPr/>
        </p:nvCxnSpPr>
        <p:spPr>
          <a:xfrm flipH="1" rot="10800000">
            <a:off x="6614550" y="5016550"/>
            <a:ext cx="168600" cy="158100"/>
          </a:xfrm>
          <a:prstGeom prst="straightConnector1">
            <a:avLst/>
          </a:prstGeom>
          <a:noFill/>
          <a:ln cap="flat" cmpd="sng" w="9525">
            <a:solidFill>
              <a:schemeClr val="dk2"/>
            </a:solidFill>
            <a:prstDash val="solid"/>
            <a:round/>
            <a:headEnd len="med" w="med" type="none"/>
            <a:tailEnd len="med" w="med" type="triangle"/>
          </a:ln>
        </p:spPr>
      </p:cxnSp>
      <p:cxnSp>
        <p:nvCxnSpPr>
          <p:cNvPr id="107" name="Google Shape;107;p13"/>
          <p:cNvCxnSpPr>
            <a:stCxn id="101" idx="0"/>
            <a:endCxn id="99" idx="0"/>
          </p:cNvCxnSpPr>
          <p:nvPr/>
        </p:nvCxnSpPr>
        <p:spPr>
          <a:xfrm rot="-5400000">
            <a:off x="6636150" y="4547800"/>
            <a:ext cx="158100" cy="831600"/>
          </a:xfrm>
          <a:prstGeom prst="bentConnector3">
            <a:avLst>
              <a:gd fmla="val 170746" name="adj1"/>
            </a:avLst>
          </a:prstGeom>
          <a:noFill/>
          <a:ln cap="flat" cmpd="sng" w="9525">
            <a:solidFill>
              <a:schemeClr val="accent2"/>
            </a:solidFill>
            <a:prstDash val="solid"/>
            <a:round/>
            <a:headEnd len="med" w="med" type="none"/>
            <a:tailEnd len="med" w="med" type="none"/>
          </a:ln>
        </p:spPr>
      </p:cxnSp>
      <p:sp>
        <p:nvSpPr>
          <p:cNvPr id="108" name="Google Shape;108;p13"/>
          <p:cNvSpPr txBox="1"/>
          <p:nvPr/>
        </p:nvSpPr>
        <p:spPr>
          <a:xfrm>
            <a:off x="6383625" y="4530100"/>
            <a:ext cx="696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latin typeface="Calibri"/>
                <a:ea typeface="Calibri"/>
                <a:cs typeface="Calibri"/>
                <a:sym typeface="Calibri"/>
              </a:rPr>
              <a:t>Calculate</a:t>
            </a:r>
            <a:endParaRPr b="1" sz="800">
              <a:latin typeface="Calibri"/>
              <a:ea typeface="Calibri"/>
              <a:cs typeface="Calibri"/>
              <a:sym typeface="Calibri"/>
            </a:endParaRPr>
          </a:p>
        </p:txBody>
      </p:sp>
      <p:cxnSp>
        <p:nvCxnSpPr>
          <p:cNvPr id="109" name="Google Shape;109;p13"/>
          <p:cNvCxnSpPr>
            <a:stCxn id="100" idx="3"/>
            <a:endCxn id="104" idx="3"/>
          </p:cNvCxnSpPr>
          <p:nvPr/>
        </p:nvCxnSpPr>
        <p:spPr>
          <a:xfrm>
            <a:off x="7240524" y="5332800"/>
            <a:ext cx="600" cy="393000"/>
          </a:xfrm>
          <a:prstGeom prst="bentConnector3">
            <a:avLst>
              <a:gd fmla="val 39729977" name="adj1"/>
            </a:avLst>
          </a:prstGeom>
          <a:noFill/>
          <a:ln cap="flat" cmpd="sng" w="9525">
            <a:solidFill>
              <a:schemeClr val="accent2"/>
            </a:solidFill>
            <a:prstDash val="solid"/>
            <a:round/>
            <a:headEnd len="med" w="med" type="none"/>
            <a:tailEnd len="med" w="med" type="none"/>
          </a:ln>
        </p:spPr>
      </p:cxnSp>
      <p:sp>
        <p:nvSpPr>
          <p:cNvPr id="110" name="Google Shape;110;p13"/>
          <p:cNvSpPr txBox="1"/>
          <p:nvPr/>
        </p:nvSpPr>
        <p:spPr>
          <a:xfrm rot="-5400000">
            <a:off x="7165726" y="5370601"/>
            <a:ext cx="520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latin typeface="Calibri"/>
                <a:ea typeface="Calibri"/>
                <a:cs typeface="Calibri"/>
                <a:sym typeface="Calibri"/>
              </a:rPr>
              <a:t>Encode</a:t>
            </a:r>
            <a:endParaRPr sz="800">
              <a:latin typeface="Calibri"/>
              <a:ea typeface="Calibri"/>
              <a:cs typeface="Calibri"/>
              <a:sym typeface="Calibri"/>
            </a:endParaRPr>
          </a:p>
        </p:txBody>
      </p:sp>
      <p:cxnSp>
        <p:nvCxnSpPr>
          <p:cNvPr id="111" name="Google Shape;111;p13"/>
          <p:cNvCxnSpPr>
            <a:stCxn id="110" idx="2"/>
            <a:endCxn id="112" idx="1"/>
          </p:cNvCxnSpPr>
          <p:nvPr/>
        </p:nvCxnSpPr>
        <p:spPr>
          <a:xfrm>
            <a:off x="7579876" y="5524501"/>
            <a:ext cx="153300" cy="4800"/>
          </a:xfrm>
          <a:prstGeom prst="straightConnector1">
            <a:avLst/>
          </a:prstGeom>
          <a:noFill/>
          <a:ln cap="flat" cmpd="sng" w="9525">
            <a:solidFill>
              <a:schemeClr val="dk2"/>
            </a:solidFill>
            <a:prstDash val="solid"/>
            <a:round/>
            <a:headEnd len="med" w="med" type="none"/>
            <a:tailEnd len="med" w="med" type="triangle"/>
          </a:ln>
        </p:spPr>
      </p:cxnSp>
      <p:sp>
        <p:nvSpPr>
          <p:cNvPr id="112" name="Google Shape;112;p13"/>
          <p:cNvSpPr/>
          <p:nvPr/>
        </p:nvSpPr>
        <p:spPr>
          <a:xfrm>
            <a:off x="7733323" y="5397275"/>
            <a:ext cx="6303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Encoded Floor plan</a:t>
            </a:r>
            <a:endParaRPr sz="800">
              <a:latin typeface="Calibri"/>
              <a:ea typeface="Calibri"/>
              <a:cs typeface="Calibri"/>
              <a:sym typeface="Calibri"/>
            </a:endParaRPr>
          </a:p>
        </p:txBody>
      </p:sp>
      <p:sp>
        <p:nvSpPr>
          <p:cNvPr id="113" name="Google Shape;113;p13"/>
          <p:cNvSpPr/>
          <p:nvPr/>
        </p:nvSpPr>
        <p:spPr>
          <a:xfrm>
            <a:off x="9319098" y="5136546"/>
            <a:ext cx="4575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RSS Value</a:t>
            </a:r>
            <a:endParaRPr sz="800">
              <a:latin typeface="Calibri"/>
              <a:ea typeface="Calibri"/>
              <a:cs typeface="Calibri"/>
              <a:sym typeface="Calibri"/>
            </a:endParaRPr>
          </a:p>
        </p:txBody>
      </p:sp>
      <p:cxnSp>
        <p:nvCxnSpPr>
          <p:cNvPr id="114" name="Google Shape;114;p13"/>
          <p:cNvCxnSpPr>
            <a:stCxn id="112" idx="3"/>
            <a:endCxn id="103" idx="1"/>
          </p:cNvCxnSpPr>
          <p:nvPr/>
        </p:nvCxnSpPr>
        <p:spPr>
          <a:xfrm flipH="1" rot="10800000">
            <a:off x="8363623" y="5268575"/>
            <a:ext cx="259800" cy="260700"/>
          </a:xfrm>
          <a:prstGeom prst="straightConnector1">
            <a:avLst/>
          </a:prstGeom>
          <a:noFill/>
          <a:ln cap="flat" cmpd="sng" w="9525">
            <a:solidFill>
              <a:schemeClr val="dk2"/>
            </a:solidFill>
            <a:prstDash val="solid"/>
            <a:round/>
            <a:headEnd len="med" w="med" type="none"/>
            <a:tailEnd len="med" w="med" type="triangle"/>
          </a:ln>
        </p:spPr>
      </p:cxnSp>
      <p:cxnSp>
        <p:nvCxnSpPr>
          <p:cNvPr id="115" name="Google Shape;115;p13"/>
          <p:cNvCxnSpPr>
            <a:stCxn id="99" idx="3"/>
            <a:endCxn id="103" idx="1"/>
          </p:cNvCxnSpPr>
          <p:nvPr/>
        </p:nvCxnSpPr>
        <p:spPr>
          <a:xfrm>
            <a:off x="7479025" y="5016450"/>
            <a:ext cx="1144200" cy="252000"/>
          </a:xfrm>
          <a:prstGeom prst="straightConnector1">
            <a:avLst/>
          </a:prstGeom>
          <a:noFill/>
          <a:ln cap="flat" cmpd="sng" w="9525">
            <a:solidFill>
              <a:schemeClr val="dk2"/>
            </a:solidFill>
            <a:prstDash val="solid"/>
            <a:round/>
            <a:headEnd len="med" w="med" type="none"/>
            <a:tailEnd len="med" w="med" type="triangle"/>
          </a:ln>
        </p:spPr>
      </p:cxnSp>
      <p:cxnSp>
        <p:nvCxnSpPr>
          <p:cNvPr id="116" name="Google Shape;116;p13"/>
          <p:cNvCxnSpPr>
            <a:stCxn id="103" idx="3"/>
            <a:endCxn id="113" idx="1"/>
          </p:cNvCxnSpPr>
          <p:nvPr/>
        </p:nvCxnSpPr>
        <p:spPr>
          <a:xfrm>
            <a:off x="9133284" y="5268543"/>
            <a:ext cx="185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4"/>
          <p:cNvPicPr preferRelativeResize="0"/>
          <p:nvPr/>
        </p:nvPicPr>
        <p:blipFill rotWithShape="1">
          <a:blip r:embed="rId3">
            <a:alphaModFix/>
          </a:blip>
          <a:srcRect b="0" l="0" r="0" t="0"/>
          <a:stretch/>
        </p:blipFill>
        <p:spPr>
          <a:xfrm>
            <a:off x="0" y="0"/>
            <a:ext cx="9906002" cy="636057"/>
          </a:xfrm>
          <a:prstGeom prst="rect">
            <a:avLst/>
          </a:prstGeom>
          <a:noFill/>
          <a:ln>
            <a:noFill/>
          </a:ln>
        </p:spPr>
      </p:pic>
      <p:pic>
        <p:nvPicPr>
          <p:cNvPr id="122" name="Google Shape;122;p14"/>
          <p:cNvPicPr preferRelativeResize="0"/>
          <p:nvPr/>
        </p:nvPicPr>
        <p:blipFill rotWithShape="1">
          <a:blip r:embed="rId4">
            <a:alphaModFix/>
          </a:blip>
          <a:srcRect b="0" l="0" r="0" t="0"/>
          <a:stretch/>
        </p:blipFill>
        <p:spPr>
          <a:xfrm>
            <a:off x="0" y="5949950"/>
            <a:ext cx="9906002" cy="908050"/>
          </a:xfrm>
          <a:prstGeom prst="rect">
            <a:avLst/>
          </a:prstGeom>
          <a:noFill/>
          <a:ln>
            <a:noFill/>
          </a:ln>
        </p:spPr>
      </p:pic>
      <p:sp>
        <p:nvSpPr>
          <p:cNvPr id="123" name="Google Shape;123;p14"/>
          <p:cNvSpPr/>
          <p:nvPr/>
        </p:nvSpPr>
        <p:spPr>
          <a:xfrm>
            <a:off x="320750" y="1768075"/>
            <a:ext cx="2902200" cy="1971300"/>
          </a:xfrm>
          <a:prstGeom prst="roundRect">
            <a:avLst>
              <a:gd fmla="val 16667" name="adj"/>
            </a:avLst>
          </a:prstGeom>
          <a:solidFill>
            <a:srgbClr val="ACC2E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 A 3D visualization of the floorplan of the building was constructed.</a:t>
            </a:r>
            <a:endParaRPr sz="1200"/>
          </a:p>
          <a:p>
            <a:pPr indent="0" lvl="0" marL="0" rtl="0" algn="l">
              <a:spcBef>
                <a:spcPts val="0"/>
              </a:spcBef>
              <a:spcAft>
                <a:spcPts val="0"/>
              </a:spcAft>
              <a:buNone/>
            </a:pPr>
            <a:r>
              <a:rPr lang="en-US" sz="1200"/>
              <a:t>- The 3D model was voxelized.</a:t>
            </a:r>
            <a:endParaRPr sz="1200"/>
          </a:p>
          <a:p>
            <a:pPr indent="0" lvl="0" marL="0" rtl="0" algn="l">
              <a:spcBef>
                <a:spcPts val="0"/>
              </a:spcBef>
              <a:spcAft>
                <a:spcPts val="0"/>
              </a:spcAft>
              <a:buNone/>
            </a:pPr>
            <a:r>
              <a:rPr lang="en-US" sz="1200"/>
              <a:t>- Voxelized model was marked with locations of the access point and data sampling points.</a:t>
            </a:r>
            <a:endParaRPr sz="1200"/>
          </a:p>
          <a:p>
            <a:pPr indent="0" lvl="0" marL="0" rtl="0" algn="l">
              <a:spcBef>
                <a:spcPts val="0"/>
              </a:spcBef>
              <a:spcAft>
                <a:spcPts val="0"/>
              </a:spcAft>
              <a:buNone/>
            </a:pPr>
            <a:r>
              <a:rPr lang="en-US" sz="1200"/>
              <a:t>- The voxelized models were converted into Numpy matrices and were fed to the deep learning model.</a:t>
            </a:r>
            <a:endParaRPr sz="1200"/>
          </a:p>
          <a:p>
            <a:pPr indent="0" lvl="0" marL="0" rtl="0" algn="l">
              <a:spcBef>
                <a:spcPts val="0"/>
              </a:spcBef>
              <a:spcAft>
                <a:spcPts val="0"/>
              </a:spcAft>
              <a:buNone/>
            </a:pPr>
            <a:r>
              <a:t/>
            </a:r>
            <a:endParaRPr sz="1200"/>
          </a:p>
        </p:txBody>
      </p:sp>
      <p:sp>
        <p:nvSpPr>
          <p:cNvPr id="124" name="Google Shape;124;p14"/>
          <p:cNvSpPr/>
          <p:nvPr/>
        </p:nvSpPr>
        <p:spPr>
          <a:xfrm>
            <a:off x="358400" y="4036800"/>
            <a:ext cx="3137700" cy="180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6620925" y="1782213"/>
            <a:ext cx="2902200" cy="213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3553875" y="4036800"/>
            <a:ext cx="2902200" cy="180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txBox="1"/>
          <p:nvPr/>
        </p:nvSpPr>
        <p:spPr>
          <a:xfrm>
            <a:off x="70200" y="714350"/>
            <a:ext cx="9537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Calibri"/>
                <a:ea typeface="Calibri"/>
                <a:cs typeface="Calibri"/>
                <a:sym typeface="Calibri"/>
              </a:rPr>
              <a:t>The research aims to provide solution to problem of placement of devices at optimal positions, adopting an approach to design and train a deep learning model that uses radio link quality of wireless network to predict network strength.</a:t>
            </a:r>
            <a:endParaRPr>
              <a:latin typeface="Calibri"/>
              <a:ea typeface="Calibri"/>
              <a:cs typeface="Calibri"/>
              <a:sym typeface="Calibri"/>
            </a:endParaRPr>
          </a:p>
        </p:txBody>
      </p:sp>
      <p:pic>
        <p:nvPicPr>
          <p:cNvPr id="128" name="Google Shape;128;p14"/>
          <p:cNvPicPr preferRelativeResize="0"/>
          <p:nvPr/>
        </p:nvPicPr>
        <p:blipFill>
          <a:blip r:embed="rId5">
            <a:alphaModFix/>
          </a:blip>
          <a:stretch>
            <a:fillRect/>
          </a:stretch>
        </p:blipFill>
        <p:spPr>
          <a:xfrm>
            <a:off x="6787000" y="3927850"/>
            <a:ext cx="1081838" cy="1804200"/>
          </a:xfrm>
          <a:prstGeom prst="rect">
            <a:avLst/>
          </a:prstGeom>
          <a:noFill/>
          <a:ln>
            <a:noFill/>
          </a:ln>
        </p:spPr>
      </p:pic>
      <p:sp>
        <p:nvSpPr>
          <p:cNvPr id="129" name="Google Shape;129;p14"/>
          <p:cNvSpPr txBox="1"/>
          <p:nvPr/>
        </p:nvSpPr>
        <p:spPr>
          <a:xfrm>
            <a:off x="0" y="0"/>
            <a:ext cx="9677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chemeClr val="lt1"/>
                </a:solidFill>
                <a:latin typeface="Calibri"/>
                <a:ea typeface="Calibri"/>
                <a:cs typeface="Calibri"/>
                <a:sym typeface="Calibri"/>
              </a:rPr>
              <a:t>Deep learning of Indoor Radio Link Quality Prediction in Wireless Networks using 3D Floor Plans</a:t>
            </a:r>
            <a:endParaRPr b="1" sz="1700">
              <a:solidFill>
                <a:schemeClr val="lt1"/>
              </a:solidFill>
              <a:latin typeface="Calibri"/>
              <a:ea typeface="Calibri"/>
              <a:cs typeface="Calibri"/>
              <a:sym typeface="Calibri"/>
            </a:endParaRPr>
          </a:p>
          <a:p>
            <a:pPr indent="0" lvl="0" marL="0" rtl="0" algn="ctr">
              <a:spcBef>
                <a:spcPts val="0"/>
              </a:spcBef>
              <a:spcAft>
                <a:spcPts val="0"/>
              </a:spcAft>
              <a:buNone/>
            </a:pPr>
            <a:r>
              <a:rPr b="1" i="1" lang="en-US" sz="1700">
                <a:solidFill>
                  <a:schemeClr val="lt1"/>
                </a:solidFill>
                <a:latin typeface="Calibri"/>
                <a:ea typeface="Calibri"/>
                <a:cs typeface="Calibri"/>
                <a:sym typeface="Calibri"/>
              </a:rPr>
              <a:t>Authors:</a:t>
            </a:r>
            <a:endParaRPr b="1" i="1" sz="1700">
              <a:solidFill>
                <a:schemeClr val="lt1"/>
              </a:solidFill>
              <a:latin typeface="Calibri"/>
              <a:ea typeface="Calibri"/>
              <a:cs typeface="Calibri"/>
              <a:sym typeface="Calibri"/>
            </a:endParaRPr>
          </a:p>
        </p:txBody>
      </p:sp>
      <p:pic>
        <p:nvPicPr>
          <p:cNvPr id="130" name="Google Shape;130;p14"/>
          <p:cNvPicPr preferRelativeResize="0"/>
          <p:nvPr/>
        </p:nvPicPr>
        <p:blipFill>
          <a:blip r:embed="rId6">
            <a:alphaModFix/>
          </a:blip>
          <a:stretch>
            <a:fillRect/>
          </a:stretch>
        </p:blipFill>
        <p:spPr>
          <a:xfrm>
            <a:off x="427000" y="3645625"/>
            <a:ext cx="4337150" cy="1773400"/>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5"/>
          <p:cNvPicPr preferRelativeResize="0"/>
          <p:nvPr/>
        </p:nvPicPr>
        <p:blipFill>
          <a:blip r:embed="rId3">
            <a:alphaModFix/>
          </a:blip>
          <a:stretch>
            <a:fillRect/>
          </a:stretch>
        </p:blipFill>
        <p:spPr>
          <a:xfrm>
            <a:off x="1285875" y="742950"/>
            <a:ext cx="942975" cy="908550"/>
          </a:xfrm>
          <a:prstGeom prst="rect">
            <a:avLst/>
          </a:prstGeom>
          <a:noFill/>
          <a:ln>
            <a:noFill/>
          </a:ln>
        </p:spPr>
      </p:pic>
      <p:sp>
        <p:nvSpPr>
          <p:cNvPr id="136" name="Google Shape;136;p15"/>
          <p:cNvSpPr/>
          <p:nvPr/>
        </p:nvSpPr>
        <p:spPr>
          <a:xfrm>
            <a:off x="2589387" y="4808260"/>
            <a:ext cx="5928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Distance from AP</a:t>
            </a:r>
            <a:endParaRPr sz="800">
              <a:latin typeface="Calibri"/>
              <a:ea typeface="Calibri"/>
              <a:cs typeface="Calibri"/>
              <a:sym typeface="Calibri"/>
            </a:endParaRPr>
          </a:p>
        </p:txBody>
      </p:sp>
      <p:sp>
        <p:nvSpPr>
          <p:cNvPr id="137" name="Google Shape;137;p15"/>
          <p:cNvSpPr/>
          <p:nvPr/>
        </p:nvSpPr>
        <p:spPr>
          <a:xfrm>
            <a:off x="2589387" y="5124599"/>
            <a:ext cx="5928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AOI Value</a:t>
            </a:r>
            <a:endParaRPr sz="800">
              <a:latin typeface="Calibri"/>
              <a:ea typeface="Calibri"/>
              <a:cs typeface="Calibri"/>
              <a:sym typeface="Calibri"/>
            </a:endParaRPr>
          </a:p>
        </p:txBody>
      </p:sp>
      <p:sp>
        <p:nvSpPr>
          <p:cNvPr id="138" name="Google Shape;138;p15"/>
          <p:cNvSpPr/>
          <p:nvPr/>
        </p:nvSpPr>
        <p:spPr>
          <a:xfrm>
            <a:off x="1554042" y="4966457"/>
            <a:ext cx="5928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Sender Location</a:t>
            </a:r>
            <a:endParaRPr sz="800">
              <a:latin typeface="Calibri"/>
              <a:ea typeface="Calibri"/>
              <a:cs typeface="Calibri"/>
              <a:sym typeface="Calibri"/>
            </a:endParaRPr>
          </a:p>
        </p:txBody>
      </p:sp>
      <p:sp>
        <p:nvSpPr>
          <p:cNvPr id="139" name="Google Shape;139;p15"/>
          <p:cNvSpPr/>
          <p:nvPr/>
        </p:nvSpPr>
        <p:spPr>
          <a:xfrm rot="-5400000">
            <a:off x="951525" y="5272864"/>
            <a:ext cx="810300" cy="1974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latin typeface="Calibri"/>
                <a:ea typeface="Calibri"/>
                <a:cs typeface="Calibri"/>
                <a:sym typeface="Calibri"/>
              </a:rPr>
              <a:t>Raw Input</a:t>
            </a:r>
            <a:endParaRPr sz="800">
              <a:latin typeface="Calibri"/>
              <a:ea typeface="Calibri"/>
              <a:cs typeface="Calibri"/>
              <a:sym typeface="Calibri"/>
            </a:endParaRPr>
          </a:p>
        </p:txBody>
      </p:sp>
      <p:sp>
        <p:nvSpPr>
          <p:cNvPr id="140" name="Google Shape;140;p15"/>
          <p:cNvSpPr/>
          <p:nvPr/>
        </p:nvSpPr>
        <p:spPr>
          <a:xfrm>
            <a:off x="4974653" y="4995693"/>
            <a:ext cx="660900" cy="393300"/>
          </a:xfrm>
          <a:prstGeom prst="roundRect">
            <a:avLst>
              <a:gd fmla="val 16667" name="adj"/>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solidFill>
                  <a:schemeClr val="lt1"/>
                </a:solidFill>
                <a:latin typeface="Calibri"/>
                <a:ea typeface="Calibri"/>
                <a:cs typeface="Calibri"/>
                <a:sym typeface="Calibri"/>
              </a:rPr>
              <a:t>Model </a:t>
            </a:r>
            <a:endParaRPr sz="800">
              <a:solidFill>
                <a:schemeClr val="lt1"/>
              </a:solidFill>
              <a:latin typeface="Calibri"/>
              <a:ea typeface="Calibri"/>
              <a:cs typeface="Calibri"/>
              <a:sym typeface="Calibri"/>
            </a:endParaRPr>
          </a:p>
        </p:txBody>
      </p:sp>
      <p:sp>
        <p:nvSpPr>
          <p:cNvPr id="141" name="Google Shape;141;p15"/>
          <p:cNvSpPr/>
          <p:nvPr/>
        </p:nvSpPr>
        <p:spPr>
          <a:xfrm>
            <a:off x="1554042" y="5517499"/>
            <a:ext cx="16284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latin typeface="Calibri"/>
                <a:ea typeface="Calibri"/>
                <a:cs typeface="Calibri"/>
                <a:sym typeface="Calibri"/>
              </a:rPr>
              <a:t>Floor Plan</a:t>
            </a:r>
            <a:endParaRPr sz="800">
              <a:latin typeface="Calibri"/>
              <a:ea typeface="Calibri"/>
              <a:cs typeface="Calibri"/>
              <a:sym typeface="Calibri"/>
            </a:endParaRPr>
          </a:p>
        </p:txBody>
      </p:sp>
      <p:cxnSp>
        <p:nvCxnSpPr>
          <p:cNvPr id="142" name="Google Shape;142;p15"/>
          <p:cNvCxnSpPr>
            <a:stCxn id="138" idx="3"/>
            <a:endCxn id="137" idx="1"/>
          </p:cNvCxnSpPr>
          <p:nvPr/>
        </p:nvCxnSpPr>
        <p:spPr>
          <a:xfrm>
            <a:off x="2146842" y="5098457"/>
            <a:ext cx="442500" cy="158100"/>
          </a:xfrm>
          <a:prstGeom prst="straightConnector1">
            <a:avLst/>
          </a:prstGeom>
          <a:noFill/>
          <a:ln cap="flat" cmpd="sng" w="9525">
            <a:solidFill>
              <a:schemeClr val="dk2"/>
            </a:solidFill>
            <a:prstDash val="solid"/>
            <a:round/>
            <a:headEnd len="med" w="med" type="none"/>
            <a:tailEnd len="med" w="med" type="triangle"/>
          </a:ln>
        </p:spPr>
      </p:cxnSp>
      <p:cxnSp>
        <p:nvCxnSpPr>
          <p:cNvPr id="143" name="Google Shape;143;p15"/>
          <p:cNvCxnSpPr>
            <a:stCxn id="138" idx="3"/>
            <a:endCxn id="136" idx="1"/>
          </p:cNvCxnSpPr>
          <p:nvPr/>
        </p:nvCxnSpPr>
        <p:spPr>
          <a:xfrm flipH="1" rot="10800000">
            <a:off x="2146842" y="4940357"/>
            <a:ext cx="442500" cy="158100"/>
          </a:xfrm>
          <a:prstGeom prst="straightConnector1">
            <a:avLst/>
          </a:prstGeom>
          <a:noFill/>
          <a:ln cap="flat" cmpd="sng" w="9525">
            <a:solidFill>
              <a:schemeClr val="dk2"/>
            </a:solidFill>
            <a:prstDash val="solid"/>
            <a:round/>
            <a:headEnd len="med" w="med" type="none"/>
            <a:tailEnd len="med" w="med" type="triangle"/>
          </a:ln>
        </p:spPr>
      </p:cxnSp>
      <p:cxnSp>
        <p:nvCxnSpPr>
          <p:cNvPr id="144" name="Google Shape;144;p15"/>
          <p:cNvCxnSpPr>
            <a:stCxn id="138" idx="0"/>
            <a:endCxn id="136" idx="0"/>
          </p:cNvCxnSpPr>
          <p:nvPr/>
        </p:nvCxnSpPr>
        <p:spPr>
          <a:xfrm rot="-5400000">
            <a:off x="2289042" y="4369757"/>
            <a:ext cx="158100" cy="1035300"/>
          </a:xfrm>
          <a:prstGeom prst="bentConnector3">
            <a:avLst>
              <a:gd fmla="val 146021" name="adj1"/>
            </a:avLst>
          </a:prstGeom>
          <a:noFill/>
          <a:ln cap="flat" cmpd="sng" w="9525">
            <a:solidFill>
              <a:schemeClr val="accent2"/>
            </a:solidFill>
            <a:prstDash val="solid"/>
            <a:round/>
            <a:headEnd len="med" w="med" type="none"/>
            <a:tailEnd len="med" w="med" type="none"/>
          </a:ln>
        </p:spPr>
      </p:cxnSp>
      <p:sp>
        <p:nvSpPr>
          <p:cNvPr id="145" name="Google Shape;145;p15"/>
          <p:cNvSpPr txBox="1"/>
          <p:nvPr/>
        </p:nvSpPr>
        <p:spPr>
          <a:xfrm>
            <a:off x="2071702" y="4530100"/>
            <a:ext cx="59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latin typeface="Calibri"/>
                <a:ea typeface="Calibri"/>
                <a:cs typeface="Calibri"/>
                <a:sym typeface="Calibri"/>
              </a:rPr>
              <a:t>Calculate</a:t>
            </a:r>
            <a:endParaRPr b="1" sz="800">
              <a:latin typeface="Calibri"/>
              <a:ea typeface="Calibri"/>
              <a:cs typeface="Calibri"/>
              <a:sym typeface="Calibri"/>
            </a:endParaRPr>
          </a:p>
        </p:txBody>
      </p:sp>
      <p:cxnSp>
        <p:nvCxnSpPr>
          <p:cNvPr id="146" name="Google Shape;146;p15"/>
          <p:cNvCxnSpPr>
            <a:stCxn id="137" idx="3"/>
            <a:endCxn id="141" idx="3"/>
          </p:cNvCxnSpPr>
          <p:nvPr/>
        </p:nvCxnSpPr>
        <p:spPr>
          <a:xfrm>
            <a:off x="3182187" y="5256599"/>
            <a:ext cx="600" cy="393000"/>
          </a:xfrm>
          <a:prstGeom prst="bentConnector3">
            <a:avLst>
              <a:gd fmla="val 39691667" name="adj1"/>
            </a:avLst>
          </a:prstGeom>
          <a:noFill/>
          <a:ln cap="flat" cmpd="sng" w="9525">
            <a:solidFill>
              <a:schemeClr val="accent2"/>
            </a:solidFill>
            <a:prstDash val="solid"/>
            <a:round/>
            <a:headEnd len="med" w="med" type="none"/>
            <a:tailEnd len="med" w="med" type="none"/>
          </a:ln>
        </p:spPr>
      </p:cxnSp>
      <p:sp>
        <p:nvSpPr>
          <p:cNvPr id="147" name="Google Shape;147;p15"/>
          <p:cNvSpPr txBox="1"/>
          <p:nvPr/>
        </p:nvSpPr>
        <p:spPr>
          <a:xfrm rot="-5400000">
            <a:off x="3116925" y="5294400"/>
            <a:ext cx="520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latin typeface="Calibri"/>
                <a:ea typeface="Calibri"/>
                <a:cs typeface="Calibri"/>
                <a:sym typeface="Calibri"/>
              </a:rPr>
              <a:t>Encode</a:t>
            </a:r>
            <a:endParaRPr sz="800">
              <a:latin typeface="Calibri"/>
              <a:ea typeface="Calibri"/>
              <a:cs typeface="Calibri"/>
              <a:sym typeface="Calibri"/>
            </a:endParaRPr>
          </a:p>
        </p:txBody>
      </p:sp>
      <p:cxnSp>
        <p:nvCxnSpPr>
          <p:cNvPr id="148" name="Google Shape;148;p15"/>
          <p:cNvCxnSpPr>
            <a:stCxn id="147" idx="2"/>
            <a:endCxn id="149" idx="1"/>
          </p:cNvCxnSpPr>
          <p:nvPr/>
        </p:nvCxnSpPr>
        <p:spPr>
          <a:xfrm>
            <a:off x="3531075" y="5448300"/>
            <a:ext cx="290100" cy="4800"/>
          </a:xfrm>
          <a:prstGeom prst="straightConnector1">
            <a:avLst/>
          </a:prstGeom>
          <a:noFill/>
          <a:ln cap="flat" cmpd="sng" w="9525">
            <a:solidFill>
              <a:schemeClr val="dk2"/>
            </a:solidFill>
            <a:prstDash val="solid"/>
            <a:round/>
            <a:headEnd len="med" w="med" type="none"/>
            <a:tailEnd len="med" w="med" type="triangle"/>
          </a:ln>
        </p:spPr>
      </p:cxnSp>
      <p:sp>
        <p:nvSpPr>
          <p:cNvPr id="149" name="Google Shape;149;p15"/>
          <p:cNvSpPr/>
          <p:nvPr/>
        </p:nvSpPr>
        <p:spPr>
          <a:xfrm>
            <a:off x="3821139" y="5321085"/>
            <a:ext cx="6609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Encoded Floor plan</a:t>
            </a:r>
            <a:endParaRPr sz="800">
              <a:latin typeface="Calibri"/>
              <a:ea typeface="Calibri"/>
              <a:cs typeface="Calibri"/>
              <a:sym typeface="Calibri"/>
            </a:endParaRPr>
          </a:p>
        </p:txBody>
      </p:sp>
      <p:sp>
        <p:nvSpPr>
          <p:cNvPr id="150" name="Google Shape;150;p15"/>
          <p:cNvSpPr/>
          <p:nvPr/>
        </p:nvSpPr>
        <p:spPr>
          <a:xfrm>
            <a:off x="6010076" y="5060146"/>
            <a:ext cx="592800" cy="264000"/>
          </a:xfrm>
          <a:prstGeom prst="roundRect">
            <a:avLst>
              <a:gd fmla="val 16667"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RSS Value</a:t>
            </a:r>
            <a:endParaRPr sz="800">
              <a:latin typeface="Calibri"/>
              <a:ea typeface="Calibri"/>
              <a:cs typeface="Calibri"/>
              <a:sym typeface="Calibri"/>
            </a:endParaRPr>
          </a:p>
        </p:txBody>
      </p:sp>
      <p:cxnSp>
        <p:nvCxnSpPr>
          <p:cNvPr id="151" name="Google Shape;151;p15"/>
          <p:cNvCxnSpPr>
            <a:stCxn id="149" idx="3"/>
            <a:endCxn id="140" idx="1"/>
          </p:cNvCxnSpPr>
          <p:nvPr/>
        </p:nvCxnSpPr>
        <p:spPr>
          <a:xfrm flipH="1" rot="10800000">
            <a:off x="4482039" y="5192385"/>
            <a:ext cx="492600" cy="260700"/>
          </a:xfrm>
          <a:prstGeom prst="straightConnector1">
            <a:avLst/>
          </a:prstGeom>
          <a:noFill/>
          <a:ln cap="flat" cmpd="sng" w="9525">
            <a:solidFill>
              <a:schemeClr val="dk2"/>
            </a:solidFill>
            <a:prstDash val="solid"/>
            <a:round/>
            <a:headEnd len="med" w="med" type="none"/>
            <a:tailEnd len="med" w="med" type="triangle"/>
          </a:ln>
        </p:spPr>
      </p:cxnSp>
      <p:cxnSp>
        <p:nvCxnSpPr>
          <p:cNvPr id="152" name="Google Shape;152;p15"/>
          <p:cNvCxnSpPr>
            <a:stCxn id="136" idx="3"/>
            <a:endCxn id="140" idx="1"/>
          </p:cNvCxnSpPr>
          <p:nvPr/>
        </p:nvCxnSpPr>
        <p:spPr>
          <a:xfrm>
            <a:off x="3182187" y="4940260"/>
            <a:ext cx="1792500" cy="252000"/>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15"/>
          <p:cNvCxnSpPr>
            <a:stCxn id="140" idx="3"/>
            <a:endCxn id="150" idx="1"/>
          </p:cNvCxnSpPr>
          <p:nvPr/>
        </p:nvCxnSpPr>
        <p:spPr>
          <a:xfrm flipH="1" rot="10800000">
            <a:off x="5635553" y="5192043"/>
            <a:ext cx="374400" cy="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7CA0E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